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2" y="1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47E3656-8FC7-4052-ABAF-BD1D819C85BB}" type="datetimeFigureOut">
              <a:rPr lang="fr-FR" smtClean="0"/>
              <a:t>30/04/2020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97AAA96-D1BD-4BD6-8F4C-5663882F58B8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60672" cy="1255451"/>
          </a:xfrm>
        </p:spPr>
        <p:txBody>
          <a:bodyPr>
            <a:normAutofit/>
          </a:bodyPr>
          <a:lstStyle/>
          <a:p>
            <a:r>
              <a:rPr lang="fr-FR" sz="1800" cap="none" dirty="0" smtClean="0">
                <a:latin typeface="Century" panose="02040604050505020304" pitchFamily="18" charset="0"/>
              </a:rPr>
              <a:t>Louis-Charles d’</a:t>
            </a:r>
            <a:r>
              <a:rPr lang="fr-FR" sz="1800" cap="none" dirty="0">
                <a:latin typeface="Century" panose="02040604050505020304" pitchFamily="18" charset="0"/>
              </a:rPr>
              <a:t>H</a:t>
            </a:r>
            <a:r>
              <a:rPr lang="fr-FR" sz="1800" cap="none" dirty="0" smtClean="0">
                <a:latin typeface="Century" panose="02040604050505020304" pitchFamily="18" charset="0"/>
              </a:rPr>
              <a:t>augwitz était colon, il vivait en Martinique. </a:t>
            </a:r>
            <a:br>
              <a:rPr lang="fr-FR" sz="1800" cap="none" dirty="0" smtClean="0">
                <a:latin typeface="Century" panose="02040604050505020304" pitchFamily="18" charset="0"/>
              </a:rPr>
            </a:br>
            <a:r>
              <a:rPr lang="fr-FR" sz="1800" cap="none" dirty="0" smtClean="0">
                <a:latin typeface="Century" panose="02040604050505020304" pitchFamily="18" charset="0"/>
              </a:rPr>
              <a:t>Après sa mort, en 1810,  </a:t>
            </a:r>
            <a:br>
              <a:rPr lang="fr-FR" sz="1800" cap="none" dirty="0" smtClean="0">
                <a:latin typeface="Century" panose="02040604050505020304" pitchFamily="18" charset="0"/>
              </a:rPr>
            </a:br>
            <a:r>
              <a:rPr lang="fr-FR" sz="1800" cap="none" dirty="0" smtClean="0">
                <a:latin typeface="Century" panose="02040604050505020304" pitchFamily="18" charset="0"/>
              </a:rPr>
              <a:t>sa veuve a fait rédiger la liste (l’inventaire) de tout ce qu’il possédait. </a:t>
            </a:r>
            <a:endParaRPr lang="fr-FR" sz="1800" cap="none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100" name="Picture 4" descr="T:\9 Publics et valorisation\9.2 Service éducatif\9.2.6 Dossiers en ligne\Esclavage\Préparation - Documents et cotes\Documents-à vérifier\FRAD045_3E_41958 enti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360867" cy="536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8"/>
          <p:cNvSpPr/>
          <p:nvPr/>
        </p:nvSpPr>
        <p:spPr>
          <a:xfrm>
            <a:off x="2253120" y="1916832"/>
            <a:ext cx="230647" cy="216024"/>
          </a:xfrm>
          <a:custGeom>
            <a:avLst/>
            <a:gdLst>
              <a:gd name="connsiteX0" fmla="*/ 0 w 266700"/>
              <a:gd name="connsiteY0" fmla="*/ 0 h 209550"/>
              <a:gd name="connsiteX1" fmla="*/ 266700 w 266700"/>
              <a:gd name="connsiteY1" fmla="*/ 0 h 209550"/>
              <a:gd name="connsiteX2" fmla="*/ 266700 w 266700"/>
              <a:gd name="connsiteY2" fmla="*/ 209550 h 209550"/>
              <a:gd name="connsiteX3" fmla="*/ 0 w 266700"/>
              <a:gd name="connsiteY3" fmla="*/ 209550 h 209550"/>
              <a:gd name="connsiteX4" fmla="*/ 0 w 266700"/>
              <a:gd name="connsiteY4" fmla="*/ 0 h 209550"/>
              <a:gd name="connsiteX0" fmla="*/ 0 w 285750"/>
              <a:gd name="connsiteY0" fmla="*/ 0 h 209550"/>
              <a:gd name="connsiteX1" fmla="*/ 285750 w 285750"/>
              <a:gd name="connsiteY1" fmla="*/ 0 h 209550"/>
              <a:gd name="connsiteX2" fmla="*/ 285750 w 285750"/>
              <a:gd name="connsiteY2" fmla="*/ 209550 h 209550"/>
              <a:gd name="connsiteX3" fmla="*/ 19050 w 285750"/>
              <a:gd name="connsiteY3" fmla="*/ 209550 h 209550"/>
              <a:gd name="connsiteX4" fmla="*/ 0 w 285750"/>
              <a:gd name="connsiteY4" fmla="*/ 0 h 209550"/>
              <a:gd name="connsiteX0" fmla="*/ 0 w 285750"/>
              <a:gd name="connsiteY0" fmla="*/ 0 h 209550"/>
              <a:gd name="connsiteX1" fmla="*/ 285750 w 285750"/>
              <a:gd name="connsiteY1" fmla="*/ 0 h 209550"/>
              <a:gd name="connsiteX2" fmla="*/ 285750 w 285750"/>
              <a:gd name="connsiteY2" fmla="*/ 209550 h 209550"/>
              <a:gd name="connsiteX3" fmla="*/ 9525 w 285750"/>
              <a:gd name="connsiteY3" fmla="*/ 128587 h 209550"/>
              <a:gd name="connsiteX4" fmla="*/ 0 w 285750"/>
              <a:gd name="connsiteY4" fmla="*/ 0 h 209550"/>
              <a:gd name="connsiteX0" fmla="*/ 0 w 285750"/>
              <a:gd name="connsiteY0" fmla="*/ 0 h 133350"/>
              <a:gd name="connsiteX1" fmla="*/ 285750 w 285750"/>
              <a:gd name="connsiteY1" fmla="*/ 0 h 133350"/>
              <a:gd name="connsiteX2" fmla="*/ 285750 w 285750"/>
              <a:gd name="connsiteY2" fmla="*/ 133350 h 133350"/>
              <a:gd name="connsiteX3" fmla="*/ 9525 w 285750"/>
              <a:gd name="connsiteY3" fmla="*/ 128587 h 133350"/>
              <a:gd name="connsiteX4" fmla="*/ 0 w 285750"/>
              <a:gd name="connsiteY4" fmla="*/ 0 h 133350"/>
              <a:gd name="connsiteX0" fmla="*/ 0 w 285750"/>
              <a:gd name="connsiteY0" fmla="*/ 38100 h 171450"/>
              <a:gd name="connsiteX1" fmla="*/ 285750 w 285750"/>
              <a:gd name="connsiteY1" fmla="*/ 0 h 171450"/>
              <a:gd name="connsiteX2" fmla="*/ 285750 w 285750"/>
              <a:gd name="connsiteY2" fmla="*/ 171450 h 171450"/>
              <a:gd name="connsiteX3" fmla="*/ 9525 w 285750"/>
              <a:gd name="connsiteY3" fmla="*/ 166687 h 171450"/>
              <a:gd name="connsiteX4" fmla="*/ 0 w 285750"/>
              <a:gd name="connsiteY4" fmla="*/ 38100 h 171450"/>
              <a:gd name="connsiteX0" fmla="*/ 0 w 285750"/>
              <a:gd name="connsiteY0" fmla="*/ 0 h 171450"/>
              <a:gd name="connsiteX1" fmla="*/ 285750 w 285750"/>
              <a:gd name="connsiteY1" fmla="*/ 0 h 171450"/>
              <a:gd name="connsiteX2" fmla="*/ 285750 w 285750"/>
              <a:gd name="connsiteY2" fmla="*/ 171450 h 171450"/>
              <a:gd name="connsiteX3" fmla="*/ 9525 w 285750"/>
              <a:gd name="connsiteY3" fmla="*/ 166687 h 171450"/>
              <a:gd name="connsiteX4" fmla="*/ 0 w 285750"/>
              <a:gd name="connsiteY4" fmla="*/ 0 h 171450"/>
              <a:gd name="connsiteX0" fmla="*/ 9525 w 276225"/>
              <a:gd name="connsiteY0" fmla="*/ 0 h 171450"/>
              <a:gd name="connsiteX1" fmla="*/ 276225 w 276225"/>
              <a:gd name="connsiteY1" fmla="*/ 0 h 171450"/>
              <a:gd name="connsiteX2" fmla="*/ 276225 w 276225"/>
              <a:gd name="connsiteY2" fmla="*/ 171450 h 171450"/>
              <a:gd name="connsiteX3" fmla="*/ 0 w 276225"/>
              <a:gd name="connsiteY3" fmla="*/ 166687 h 171450"/>
              <a:gd name="connsiteX4" fmla="*/ 9525 w 276225"/>
              <a:gd name="connsiteY4" fmla="*/ 0 h 171450"/>
              <a:gd name="connsiteX0" fmla="*/ 0 w 285750"/>
              <a:gd name="connsiteY0" fmla="*/ 0 h 171450"/>
              <a:gd name="connsiteX1" fmla="*/ 285750 w 285750"/>
              <a:gd name="connsiteY1" fmla="*/ 0 h 171450"/>
              <a:gd name="connsiteX2" fmla="*/ 285750 w 285750"/>
              <a:gd name="connsiteY2" fmla="*/ 171450 h 171450"/>
              <a:gd name="connsiteX3" fmla="*/ 9525 w 285750"/>
              <a:gd name="connsiteY3" fmla="*/ 166687 h 171450"/>
              <a:gd name="connsiteX4" fmla="*/ 0 w 285750"/>
              <a:gd name="connsiteY4" fmla="*/ 0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750" h="171450">
                <a:moveTo>
                  <a:pt x="0" y="0"/>
                </a:moveTo>
                <a:lnTo>
                  <a:pt x="285750" y="0"/>
                </a:lnTo>
                <a:lnTo>
                  <a:pt x="285750" y="171450"/>
                </a:lnTo>
                <a:lnTo>
                  <a:pt x="9525" y="166687"/>
                </a:lnTo>
                <a:lnTo>
                  <a:pt x="0" y="0"/>
                </a:lnTo>
                <a:close/>
              </a:path>
            </a:pathLst>
          </a:custGeom>
          <a:solidFill>
            <a:srgbClr val="F79646">
              <a:lumMod val="75000"/>
              <a:alpha val="0"/>
            </a:srgbClr>
          </a:solidFill>
          <a:ln w="25400" cap="flat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310" y="2636912"/>
            <a:ext cx="295623" cy="16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120646"/>
            <a:ext cx="295624" cy="168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044" y="5445224"/>
            <a:ext cx="29845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276872"/>
            <a:ext cx="29845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3" y="2996952"/>
            <a:ext cx="29845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3" y="3686176"/>
            <a:ext cx="29845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200172"/>
            <a:ext cx="360039" cy="206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866" y="4653136"/>
            <a:ext cx="29845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513" y="5229200"/>
            <a:ext cx="376041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179512" y="1988840"/>
            <a:ext cx="1296144" cy="648072"/>
          </a:xfrm>
          <a:prstGeom prst="rect">
            <a:avLst/>
          </a:prstGeom>
          <a:solidFill>
            <a:srgbClr val="F79646">
              <a:lumMod val="75000"/>
              <a:alpha val="0"/>
            </a:srgbClr>
          </a:solidFill>
          <a:ln w="25400" cap="flat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kern="0" cap="none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defRPr>
            </a:lvl1pPr>
          </a:lstStyle>
          <a:p>
            <a:pPr algn="ctr"/>
            <a:r>
              <a:rPr lang="fr-FR" sz="1200" dirty="0">
                <a:solidFill>
                  <a:schemeClr val="tx2">
                    <a:lumMod val="50000"/>
                  </a:schemeClr>
                </a:solidFill>
              </a:rPr>
              <a:t>Chaque bien a un numéro</a:t>
            </a:r>
          </a:p>
        </p:txBody>
      </p:sp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821705"/>
            <a:ext cx="1224136" cy="837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7824441" y="2009768"/>
            <a:ext cx="10559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1">
                    <a:lumMod val="75000"/>
                  </a:schemeClr>
                </a:solidFill>
              </a:rPr>
              <a:t>Chaque bien a un prix</a:t>
            </a: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3" y="2538700"/>
            <a:ext cx="660153" cy="36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157" y="3941637"/>
            <a:ext cx="665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737" y="1950293"/>
            <a:ext cx="665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190" y="2825502"/>
            <a:ext cx="665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190" y="3412878"/>
            <a:ext cx="665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8" name="Picture 2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653" y="3970966"/>
            <a:ext cx="665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9" name="Picture 2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047" y="4400653"/>
            <a:ext cx="665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0" name="Picture 2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653" y="4972088"/>
            <a:ext cx="665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1" name="Picture 2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564" y="5445224"/>
            <a:ext cx="665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2" name="Picture 2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157" y="4653136"/>
            <a:ext cx="6651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80212" y="1268760"/>
            <a:ext cx="2088231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bg1"/>
                </a:solidFill>
                <a:latin typeface="Century" panose="02040604050505020304" pitchFamily="18" charset="0"/>
              </a:rPr>
              <a:t>Sur cette liste</a:t>
            </a:r>
            <a:endParaRPr lang="fr-FR" sz="1600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74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25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25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5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750"/>
                            </p:stCondLst>
                            <p:childTnLst>
                              <p:par>
                                <p:cTn id="19" presetID="16" presetClass="entr" presetSubtype="37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7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75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75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975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75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175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2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325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4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475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500"/>
                            </p:stCondLst>
                            <p:childTnLst>
                              <p:par>
                                <p:cTn id="54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1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8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9250"/>
                            </p:stCondLst>
                            <p:childTnLst>
                              <p:par>
                                <p:cTn id="61" presetID="16" presetClass="entr" presetSubtype="2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75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750"/>
                            </p:stCondLst>
                            <p:childTnLst>
                              <p:par>
                                <p:cTn id="6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75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2000"/>
                            </p:stCondLst>
                            <p:childTnLst>
                              <p:par>
                                <p:cTn id="6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75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2750"/>
                            </p:stCondLst>
                            <p:childTnLst>
                              <p:par>
                                <p:cTn id="73" presetID="16" presetClass="entr" presetSubtype="2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75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4250"/>
                            </p:stCondLst>
                            <p:childTnLst>
                              <p:par>
                                <p:cTn id="77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250"/>
                            </p:stCondLst>
                            <p:childTnLst>
                              <p:par>
                                <p:cTn id="81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6250"/>
                            </p:stCondLst>
                            <p:childTnLst>
                              <p:par>
                                <p:cTn id="8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7250"/>
                            </p:stCondLst>
                            <p:childTnLst>
                              <p:par>
                                <p:cTn id="8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8250"/>
                            </p:stCondLst>
                            <p:childTnLst>
                              <p:par>
                                <p:cTn id="93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9250"/>
                            </p:stCondLst>
                            <p:childTnLst>
                              <p:par>
                                <p:cTn id="97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75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6" grpId="0" animBg="1"/>
      <p:bldP spid="8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:\9 Publics et valorisation\9.2 Service éducatif\9.2.6 Dossiers en ligne\Esclavage\Préparation - Documents et cotes\Documents-à vérifier\FRAD045_3E_41958 enti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24" y="377032"/>
            <a:ext cx="7511107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ulle ronde 3"/>
          <p:cNvSpPr/>
          <p:nvPr/>
        </p:nvSpPr>
        <p:spPr>
          <a:xfrm>
            <a:off x="323528" y="1304417"/>
            <a:ext cx="1440160" cy="648072"/>
          </a:xfrm>
          <a:prstGeom prst="wedgeEllipseCallout">
            <a:avLst>
              <a:gd name="adj1" fmla="val 37149"/>
              <a:gd name="adj2" fmla="val 68169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31540" y="1489953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Des livres</a:t>
            </a:r>
            <a:endParaRPr lang="fr-FR" sz="1200" dirty="0"/>
          </a:p>
        </p:txBody>
      </p:sp>
      <p:cxnSp>
        <p:nvCxnSpPr>
          <p:cNvPr id="9" name="Connecteur droit avec flèche 8"/>
          <p:cNvCxnSpPr/>
          <p:nvPr/>
        </p:nvCxnSpPr>
        <p:spPr>
          <a:xfrm rot="10800000" flipV="1">
            <a:off x="2415977" y="4941168"/>
            <a:ext cx="1944216" cy="504056"/>
          </a:xfrm>
          <a:prstGeom prst="curvedConnector3">
            <a:avLst>
              <a:gd name="adj1" fmla="val 50000"/>
            </a:avLst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rot="5400000" flipH="1" flipV="1">
            <a:off x="4235060" y="2172877"/>
            <a:ext cx="2324798" cy="1380661"/>
          </a:xfrm>
          <a:prstGeom prst="curvedConnector3">
            <a:avLst>
              <a:gd name="adj1" fmla="val 50000"/>
            </a:avLst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rot="5400000" flipH="1" flipV="1">
            <a:off x="4989066" y="2859546"/>
            <a:ext cx="1258293" cy="796281"/>
          </a:xfrm>
          <a:prstGeom prst="curvedConnector3">
            <a:avLst/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5400000" flipH="1" flipV="1">
            <a:off x="5623731" y="3468998"/>
            <a:ext cx="504056" cy="424061"/>
          </a:xfrm>
          <a:prstGeom prst="curvedConnector3">
            <a:avLst>
              <a:gd name="adj1" fmla="val 50000"/>
            </a:avLst>
          </a:prstGeom>
          <a:ln w="317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ulle ronde 1"/>
          <p:cNvSpPr/>
          <p:nvPr/>
        </p:nvSpPr>
        <p:spPr>
          <a:xfrm>
            <a:off x="114028" y="2900629"/>
            <a:ext cx="1584176" cy="768708"/>
          </a:xfrm>
          <a:prstGeom prst="wedgeEllipseCallout">
            <a:avLst>
              <a:gd name="adj1" fmla="val 41698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235208" y="3013141"/>
            <a:ext cx="1341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De grosses </a:t>
            </a:r>
            <a:r>
              <a:rPr lang="fr-FR" sz="1200" dirty="0" smtClean="0"/>
              <a:t>bouteilles en verre</a:t>
            </a:r>
            <a:endParaRPr lang="fr-FR" sz="1200" dirty="0"/>
          </a:p>
        </p:txBody>
      </p:sp>
      <p:sp>
        <p:nvSpPr>
          <p:cNvPr id="3" name="Ellipse 2"/>
          <p:cNvSpPr/>
          <p:nvPr/>
        </p:nvSpPr>
        <p:spPr>
          <a:xfrm>
            <a:off x="4139952" y="3789040"/>
            <a:ext cx="3384376" cy="1584177"/>
          </a:xfrm>
          <a:prstGeom prst="ellipse">
            <a:avLst/>
          </a:prstGeom>
          <a:ln>
            <a:gradFill>
              <a:gsLst>
                <a:gs pos="1500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Des </a:t>
            </a:r>
            <a:r>
              <a:rPr lang="fr-FR" dirty="0"/>
              <a:t>êtres humains !!!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298426" y="388492"/>
            <a:ext cx="2088231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bg1"/>
                </a:solidFill>
                <a:latin typeface="Century" panose="02040604050505020304" pitchFamily="18" charset="0"/>
              </a:rPr>
              <a:t>Les biens sont</a:t>
            </a:r>
            <a:endParaRPr lang="fr-FR" sz="1600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09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2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3750"/>
                            </p:stCondLst>
                            <p:childTnLst>
                              <p:par>
                                <p:cTn id="2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6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9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125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" grpId="0" animBg="1"/>
      <p:bldP spid="13" grpId="0"/>
      <p:bldP spid="3" grpId="0" animBg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887</TotalTime>
  <Words>37</Words>
  <Application>Microsoft Office PowerPoint</Application>
  <PresentationFormat>Affichage à l'écran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Apothicaire</vt:lpstr>
      <vt:lpstr>Louis-Charles d’Haugwitz était colon, il vivait en Martinique.  Après sa mort, en 1810,   sa veuve a fait rédiger la liste (l’inventaire) de tout ce qu’il possédait. </vt:lpstr>
      <vt:lpstr>Présentation PowerPoint</vt:lpstr>
    </vt:vector>
  </TitlesOfParts>
  <Company>CG45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CM1 Le temps des rois – L’esclavage</dc:title>
  <dc:creator>"lemarie"</dc:creator>
  <cp:lastModifiedBy>"lemarie"</cp:lastModifiedBy>
  <cp:revision>26</cp:revision>
  <dcterms:created xsi:type="dcterms:W3CDTF">2020-04-28T11:59:35Z</dcterms:created>
  <dcterms:modified xsi:type="dcterms:W3CDTF">2020-04-30T13:15:57Z</dcterms:modified>
</cp:coreProperties>
</file>